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c2448bd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c2448bd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834d8600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834d8600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834d8600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834d860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834d8600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834d8600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834d8600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834d8600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834d8600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834d8600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834d8600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834d860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834d8600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834d8600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834d8600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834d8600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834d8600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834d8600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834d8600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834d8600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c2448bd7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c2448bd7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834d8600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834d8600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834d8600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834d8600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834d8600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834d8600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b6d4002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b6d4002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b6d40026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b6d4002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b6d40026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b6d40026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b6d40026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b6d4002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b6d40026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b6d40026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b6d40026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b6d40026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b6d40026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b6d40026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c2448bd7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c2448bd7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f1f3c73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f1f3c73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f1f3c73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2f1f3c73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b6d40026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b6d40026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f804d7d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f804d7d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f804d7dc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f804d7dc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f804d7dc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f804d7dc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f804d7dc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f804d7dc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f804d7dc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2f804d7dc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f804d7dc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f804d7d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f804d7dc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2f804d7dc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c2448bd7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c2448bd7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f804d7dc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f804d7dc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f804d7dc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f804d7dc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f804d7dc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2f804d7dc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2f804d7dc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2f804d7dc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5078c5e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5078c5e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5078c5e6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5078c5e6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5078c5e6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35078c5e6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5078c5e6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5078c5e6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35078c5e6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35078c5e6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5078c5e6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5078c5e6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c2448bd7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c2448bd7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5078c5e6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5078c5e6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5078c5e6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5078c5e6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5078c5e6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35078c5e6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5078c5e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35078c5e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5078c5e6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5078c5e6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5078c5e6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5078c5e6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35078c5e6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35078c5e6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834d8600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834d8600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c2448bd7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c2448bd7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834d860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834d860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834d860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834d860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9.jp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56.png"/><Relationship Id="rId6" Type="http://schemas.openxmlformats.org/officeDocument/2006/relationships/image" Target="../media/image3.jpg"/><Relationship Id="rId7" Type="http://schemas.openxmlformats.org/officeDocument/2006/relationships/image" Target="../media/image1.png"/><Relationship Id="rId8" Type="http://schemas.openxmlformats.org/officeDocument/2006/relationships/image" Target="../media/image6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png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et.google.com/uyx-dhev-rys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8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hyperlink" Target="https://drive.google.com/file/d/1NrkQchAl5bTAIJvN4-I7IaxnM3R7_ZBr/view?usp=share_link" TargetMode="External"/><Relationship Id="rId5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8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7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77.png"/><Relationship Id="rId5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79.png"/><Relationship Id="rId5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Relationship Id="rId4" Type="http://schemas.openxmlformats.org/officeDocument/2006/relationships/image" Target="../media/image8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Relationship Id="rId4" Type="http://schemas.openxmlformats.org/officeDocument/2006/relationships/image" Target="../media/image8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25.01.25 - 15.02.25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5392" l="5651" r="0" t="0"/>
          <a:stretch/>
        </p:blipFill>
        <p:spPr>
          <a:xfrm>
            <a:off x="190250" y="3093725"/>
            <a:ext cx="1437724" cy="176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950" y="167125"/>
            <a:ext cx="1477700" cy="14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700" y="2343149"/>
            <a:ext cx="1163985" cy="116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1175" y="2343152"/>
            <a:ext cx="1294000" cy="123212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856575" y="3599725"/>
            <a:ext cx="651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Prof. </a:t>
            </a: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Ragunathan</a:t>
            </a: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Rengasamy(IIT Madras)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 : Nilakshi Senapati (IIT Kanpur)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Solving and Doubt Clearing :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Saturday 5:00 pm to 7:00 pm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9800" y="2574100"/>
            <a:ext cx="1437725" cy="7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6550" y="3017525"/>
            <a:ext cx="1294000" cy="183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9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1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651" y="716275"/>
            <a:ext cx="5647601" cy="4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1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974" y="723475"/>
            <a:ext cx="5636275" cy="42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1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00" y="750575"/>
            <a:ext cx="6583075" cy="21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00" y="2945125"/>
            <a:ext cx="6583076" cy="20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1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" y="885825"/>
            <a:ext cx="7237051" cy="33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1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50" y="742950"/>
            <a:ext cx="7041250" cy="194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671" y="0"/>
            <a:ext cx="4212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1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50" y="795338"/>
            <a:ext cx="66865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50" y="2328875"/>
            <a:ext cx="6686550" cy="1007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0" l="0" r="37421" t="0"/>
          <a:stretch/>
        </p:blipFill>
        <p:spPr>
          <a:xfrm>
            <a:off x="2131300" y="347675"/>
            <a:ext cx="4113125" cy="46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330375" y="634200"/>
            <a:ext cx="1223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Homework / Practice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Set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00" y="678125"/>
            <a:ext cx="5070250" cy="22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25" y="2968200"/>
            <a:ext cx="3480243" cy="21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Set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46" y="681775"/>
            <a:ext cx="4825500" cy="21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50" y="2945450"/>
            <a:ext cx="5292051" cy="15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1 - 25.01.25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500" y="2419336"/>
            <a:ext cx="1163985" cy="116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937" y="2385252"/>
            <a:ext cx="1294000" cy="12321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1704175" y="3599725"/>
            <a:ext cx="651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Prof. Ragunathan Rengasamy(IIT Madras)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 : Nilakshi Senapati (IIT Kanpur)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Solving and Doubt Clearing :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Saturday 5:00 pm to 7:00 pm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9400" y="2574100"/>
            <a:ext cx="1437725" cy="7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7100" y="2376638"/>
            <a:ext cx="1227000" cy="1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Set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00" y="1219750"/>
            <a:ext cx="7964675" cy="13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75" y="2798975"/>
            <a:ext cx="7661699" cy="156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Set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75" y="699275"/>
            <a:ext cx="5977575" cy="13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00" y="2191100"/>
            <a:ext cx="4568849" cy="28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Set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00" y="1145825"/>
            <a:ext cx="8469393" cy="13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400" y="2531925"/>
            <a:ext cx="6697601" cy="25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2 - 01.02.24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5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500" y="2419336"/>
            <a:ext cx="1163985" cy="116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937" y="2385252"/>
            <a:ext cx="1294000" cy="12321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1704175" y="3599725"/>
            <a:ext cx="651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Prof. Ragunathan Rengasamy(IIT Madras)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 : Nilakshi Senapati (IIT Kanpur)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Solving and Doubt Clearing :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Saturday 5:00 pm to 7:00 pm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9400" y="2574100"/>
            <a:ext cx="1437725" cy="7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6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7100" y="2376638"/>
            <a:ext cx="1227000" cy="1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2 - 01.02.24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6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510425" y="2085600"/>
            <a:ext cx="83553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: </a:t>
            </a:r>
            <a:r>
              <a:rPr b="1" lang="en-GB" sz="16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data types and associated operations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</a:rPr>
              <a:t> </a:t>
            </a: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Lists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Arrays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Tuples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Dictionary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Range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ndArray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 rotWithShape="1">
          <a:blip r:embed="rId3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975" y="224100"/>
            <a:ext cx="1227000" cy="1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750" y="667500"/>
            <a:ext cx="5116425" cy="40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13" y="852488"/>
            <a:ext cx="734377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25" y="1520244"/>
            <a:ext cx="7343775" cy="1923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13" y="751538"/>
            <a:ext cx="74961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13" y="904875"/>
            <a:ext cx="71913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075" y="673891"/>
            <a:ext cx="6789800" cy="215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744" y="2907275"/>
            <a:ext cx="6868756" cy="22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10425" y="2695200"/>
            <a:ext cx="83553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Times New Roman"/>
              <a:buChar char="●"/>
            </a:pPr>
            <a:r>
              <a:rPr lang="en-GB" sz="17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of the course : Elective</a:t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Times New Roman"/>
              <a:buChar char="●"/>
            </a:pPr>
            <a:r>
              <a:rPr lang="en-GB" sz="17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Category : Computer Science &amp; Engineering/ Artificial Intelligence/ Data Science</a:t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Times New Roman"/>
              <a:buChar char="●"/>
            </a:pPr>
            <a:r>
              <a:rPr lang="en-GB" sz="17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Books : </a:t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Introduction to linear algebra - by Gilbert Strang 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Applied statistics and probability for engineers – by Douglas Montgomery 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Mastering python for data science, Samir Madhavan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meet link for classes : </a:t>
            </a:r>
            <a:r>
              <a:rPr lang="en-GB" sz="11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https://meet.google.com/uyx-dhev-rys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4975" y="224100"/>
            <a:ext cx="1227000" cy="1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0125" y="467775"/>
            <a:ext cx="4247549" cy="44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275" y="1316199"/>
            <a:ext cx="7320974" cy="29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2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038" y="771525"/>
            <a:ext cx="61055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988" y="2900363"/>
            <a:ext cx="620077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3 - 08.02.25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45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500" y="2419336"/>
            <a:ext cx="1163985" cy="116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937" y="2385252"/>
            <a:ext cx="1294000" cy="123212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1704175" y="3599725"/>
            <a:ext cx="651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Prof. Ragunathan Rengasamy(IIT Madras)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 : Nilakshi Senapati (IIT Kanpur)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Solving and Doubt Clearing :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Saturday 5:00 pm to 7:00 pm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9400" y="2574100"/>
            <a:ext cx="1437725" cy="7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 rotWithShape="1">
          <a:blip r:embed="rId6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7100" y="2376638"/>
            <a:ext cx="1227000" cy="1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3 - 08.02.25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46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510425" y="2085600"/>
            <a:ext cx="8355300" cy="2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: </a:t>
            </a:r>
            <a:r>
              <a:rPr b="1" lang="en-GB" sz="16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important topics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t/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7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Times New Roman"/>
              <a:buChar char="●"/>
            </a:pPr>
            <a:r>
              <a:t/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975" y="224100"/>
            <a:ext cx="1227000" cy="12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6"/>
          <p:cNvSpPr txBox="1"/>
          <p:nvPr/>
        </p:nvSpPr>
        <p:spPr>
          <a:xfrm>
            <a:off x="481350" y="2654200"/>
            <a:ext cx="300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Reading files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 and preprocessing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746000" y="3224250"/>
            <a:ext cx="30000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Scatter plot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plot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 plot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 plot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 plot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46"/>
          <p:cNvSpPr txBox="1"/>
          <p:nvPr/>
        </p:nvSpPr>
        <p:spPr>
          <a:xfrm>
            <a:off x="1021725" y="4307925"/>
            <a:ext cx="3000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if-else family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loop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loop with if break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loop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50" y="868675"/>
            <a:ext cx="72390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75" y="877050"/>
            <a:ext cx="7556751" cy="39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9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75" y="742950"/>
            <a:ext cx="7003600" cy="19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75" y="2812550"/>
            <a:ext cx="7003600" cy="221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0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806788"/>
            <a:ext cx="66294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50" y="2876550"/>
            <a:ext cx="661987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1776850" y="351275"/>
            <a:ext cx="49491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hotel_bookings.csv</a:t>
            </a:r>
            <a:r>
              <a:rPr lang="en-GB"/>
              <a:t> </a:t>
            </a:r>
            <a:endParaRPr/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887" y="1066475"/>
            <a:ext cx="5623024" cy="382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510425" y="2695200"/>
            <a:ext cx="8355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Times New Roman"/>
              <a:buChar char="●"/>
            </a:pPr>
            <a:r>
              <a:rPr lang="en-GB" sz="17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of Exam : 22nd March 2025</a:t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Times New Roman"/>
              <a:buChar char="●"/>
            </a:pPr>
            <a:r>
              <a:rPr lang="en-GB" sz="17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 : Morning Session - 9am to 12 noon ; Afternoon Session - 2 pm to 5 pm</a:t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Times New Roman"/>
              <a:buChar char="●"/>
            </a:pPr>
            <a:r>
              <a:rPr lang="en-GB" sz="17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 deadline : 14th March , 5:00 pm (Friday)</a:t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975" y="224100"/>
            <a:ext cx="1227000" cy="1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800" y="897400"/>
            <a:ext cx="7567250" cy="39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75" y="705824"/>
            <a:ext cx="6882300" cy="20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74" y="2907516"/>
            <a:ext cx="6882299" cy="196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8" y="802025"/>
            <a:ext cx="70580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3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8" name="Google Shape;4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950" y="320300"/>
            <a:ext cx="5071600" cy="46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4 - 15.02.25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56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500" y="2419336"/>
            <a:ext cx="1163985" cy="116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937" y="2385252"/>
            <a:ext cx="1294000" cy="123212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6"/>
          <p:cNvSpPr txBox="1"/>
          <p:nvPr/>
        </p:nvSpPr>
        <p:spPr>
          <a:xfrm>
            <a:off x="1704175" y="3599725"/>
            <a:ext cx="651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Prof. Ragunathan Rengasamy(IIT Madras)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 : Nilakshi Senapati (IIT Kanpur)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Solving and Doubt Clearing :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Saturday 5:00 pm to 7:00 pm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8" name="Google Shape;42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9400" y="2574100"/>
            <a:ext cx="1437725" cy="7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 rotWithShape="1">
          <a:blip r:embed="rId6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7100" y="2376638"/>
            <a:ext cx="1227000" cy="1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4 - 15.02.25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57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57"/>
          <p:cNvSpPr txBox="1"/>
          <p:nvPr/>
        </p:nvSpPr>
        <p:spPr>
          <a:xfrm>
            <a:off x="510425" y="2085600"/>
            <a:ext cx="8355300" cy="2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: </a:t>
            </a:r>
            <a:r>
              <a:rPr b="1" lang="en-GB" sz="16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Char char="●"/>
            </a:pPr>
            <a:r>
              <a:rPr b="1"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endParaRPr b="1"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price of pre-owned cars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Char char="●"/>
            </a:pPr>
            <a:r>
              <a:rPr b="1"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Classification</a:t>
            </a:r>
            <a:endParaRPr b="1"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7493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imes New Roman"/>
              <a:buAutoNum type="arabicPeriod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personal income</a:t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9" name="Google Shape;439;p57"/>
          <p:cNvPicPr preferRelativeResize="0"/>
          <p:nvPr/>
        </p:nvPicPr>
        <p:blipFill rotWithShape="1">
          <a:blip r:embed="rId3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7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975" y="224100"/>
            <a:ext cx="1227000" cy="1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8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8" name="Google Shape;4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25" y="773602"/>
            <a:ext cx="7530299" cy="40244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8"/>
          <p:cNvSpPr/>
          <p:nvPr/>
        </p:nvSpPr>
        <p:spPr>
          <a:xfrm>
            <a:off x="6940300" y="4530850"/>
            <a:ext cx="887100" cy="2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9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00" y="1181850"/>
            <a:ext cx="8091451" cy="37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9"/>
          <p:cNvSpPr/>
          <p:nvPr/>
        </p:nvSpPr>
        <p:spPr>
          <a:xfrm>
            <a:off x="8056125" y="4447900"/>
            <a:ext cx="340500" cy="4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0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4" name="Google Shape;46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50" y="1357125"/>
            <a:ext cx="7875400" cy="23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1" name="Google Shape;47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25" y="3279099"/>
            <a:ext cx="7467949" cy="13298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1"/>
          <p:cNvSpPr/>
          <p:nvPr/>
        </p:nvSpPr>
        <p:spPr>
          <a:xfrm>
            <a:off x="7501575" y="3387850"/>
            <a:ext cx="336900" cy="1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37" y="835150"/>
            <a:ext cx="7467926" cy="21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856986" y="121662"/>
            <a:ext cx="7430025" cy="490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2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0" name="Google Shape;48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600" y="205725"/>
            <a:ext cx="6372475" cy="47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3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7" name="Google Shape;48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75" y="1357324"/>
            <a:ext cx="8154925" cy="23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4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4" name="Google Shape;494;p64"/>
          <p:cNvPicPr preferRelativeResize="0"/>
          <p:nvPr/>
        </p:nvPicPr>
        <p:blipFill rotWithShape="1">
          <a:blip r:embed="rId4">
            <a:alphaModFix/>
          </a:blip>
          <a:srcRect b="0" l="0" r="0" t="45910"/>
          <a:stretch/>
        </p:blipFill>
        <p:spPr>
          <a:xfrm>
            <a:off x="394425" y="1536592"/>
            <a:ext cx="7661699" cy="20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5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1" name="Google Shape;50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75" y="2571750"/>
            <a:ext cx="8246274" cy="24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5"/>
          <p:cNvPicPr preferRelativeResize="0"/>
          <p:nvPr/>
        </p:nvPicPr>
        <p:blipFill rotWithShape="1">
          <a:blip r:embed="rId5">
            <a:alphaModFix/>
          </a:blip>
          <a:srcRect b="54693" l="0" r="0" t="0"/>
          <a:stretch/>
        </p:blipFill>
        <p:spPr>
          <a:xfrm>
            <a:off x="295475" y="844950"/>
            <a:ext cx="7661699" cy="16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6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9" name="Google Shape;50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75" y="1501900"/>
            <a:ext cx="8076824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7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00" y="1399025"/>
            <a:ext cx="8397276" cy="23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/>
          <p:nvPr/>
        </p:nvSpPr>
        <p:spPr>
          <a:xfrm>
            <a:off x="7991850" y="1467600"/>
            <a:ext cx="651600" cy="1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8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4" name="Google Shape;52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50" y="1318250"/>
            <a:ext cx="8440499" cy="26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Set 1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25" y="870925"/>
            <a:ext cx="7102901" cy="399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864800" y="1334800"/>
            <a:ext cx="3617100" cy="331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4703925" y="1242275"/>
            <a:ext cx="3047400" cy="115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4679750" y="2744625"/>
            <a:ext cx="3071700" cy="190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1747700" y="2001225"/>
            <a:ext cx="9342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Editor</a:t>
            </a:r>
            <a:endParaRPr b="1" sz="1800">
              <a:solidFill>
                <a:srgbClr val="FF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830350" y="3327000"/>
            <a:ext cx="1157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Console</a:t>
            </a:r>
            <a:endParaRPr b="1" sz="1800">
              <a:solidFill>
                <a:srgbClr val="FF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273525" y="1559075"/>
            <a:ext cx="1999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Multipurpose window</a:t>
            </a:r>
            <a:endParaRPr b="1" sz="1500">
              <a:solidFill>
                <a:srgbClr val="FF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>
            <a:off x="311700" y="970600"/>
            <a:ext cx="85206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Python for Data Science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1 - 25.01.25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311700" y="24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NPTEL</a:t>
            </a:r>
            <a:endParaRPr b="1" sz="4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10425" y="2085600"/>
            <a:ext cx="8355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r>
              <a:rPr b="1" lang="en-GB" sz="16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BASICS OF PYTHON SPYDER (TOOL)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Spyder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working Directory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and saving a script file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execution, clearing console, removing variables from environment, clearing environment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Commenting script files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creation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Arithmetic and logical operators</a:t>
            </a:r>
            <a:endParaRPr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-GB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types and associated operations</a:t>
            </a:r>
            <a:endParaRPr sz="17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2553" t="0"/>
          <a:stretch/>
        </p:blipFill>
        <p:spPr>
          <a:xfrm>
            <a:off x="120125" y="173450"/>
            <a:ext cx="1801450" cy="13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1717400" y="199525"/>
            <a:ext cx="204300" cy="125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975" y="224100"/>
            <a:ext cx="1227000" cy="1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1: Set 1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73" y="842025"/>
            <a:ext cx="7135549" cy="20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73" y="3059500"/>
            <a:ext cx="7135551" cy="189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25" y="42875"/>
            <a:ext cx="1023600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248600" y="124300"/>
            <a:ext cx="7661700" cy="4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 : 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1</a:t>
            </a: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99" y="769625"/>
            <a:ext cx="7156500" cy="13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000" y="1969100"/>
            <a:ext cx="7156500" cy="97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